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70" r:id="rId6"/>
    <p:sldId id="271" r:id="rId7"/>
    <p:sldId id="273" r:id="rId8"/>
    <p:sldId id="293" r:id="rId9"/>
    <p:sldId id="272" r:id="rId10"/>
    <p:sldId id="296" r:id="rId11"/>
    <p:sldId id="297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FF85B-818E-4D4C-87F0-BA9D29C74DF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75A13-0410-4BE6-90D6-23882B79C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eshetmof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reshetmofe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611" y="1620700"/>
            <a:ext cx="8574622" cy="2616199"/>
          </a:xfrm>
        </p:spPr>
        <p:txBody>
          <a:bodyPr>
            <a:normAutofit/>
          </a:bodyPr>
          <a:lstStyle/>
          <a:p>
            <a:r>
              <a:rPr lang="he-IL" sz="7200" dirty="0"/>
              <a:t>מופת באקדמיה</a:t>
            </a:r>
            <a:endParaRPr lang="en-US" sz="7200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48370"/>
              </p:ext>
            </p:extLst>
          </p:nvPr>
        </p:nvGraphicFramePr>
        <p:xfrm>
          <a:off x="8365658" y="235564"/>
          <a:ext cx="3639853" cy="170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3162300" imgH="1504950" progId="">
                  <p:embed/>
                </p:oleObj>
              </mc:Choice>
              <mc:Fallback>
                <p:oleObj r:id="rId3" imgW="3162300" imgH="150495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658" y="235564"/>
                        <a:ext cx="3639853" cy="1705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4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09136"/>
            <a:ext cx="10018713" cy="1752599"/>
          </a:xfrm>
        </p:spPr>
        <p:txBody>
          <a:bodyPr/>
          <a:lstStyle/>
          <a:p>
            <a:r>
              <a:rPr lang="he-IL" dirty="0"/>
              <a:t>רישום ותשלום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37923" y="6131458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David" pitchFamily="34" charset="-79"/>
                <a:cs typeface="David" pitchFamily="34" charset="-79"/>
                <a:hlinkClick r:id="rId2"/>
              </a:rPr>
              <a:t>www.reshetmofet.org</a:t>
            </a:r>
            <a:endParaRPr lang="en-US" sz="3600" dirty="0"/>
          </a:p>
        </p:txBody>
      </p:sp>
      <p:pic>
        <p:nvPicPr>
          <p:cNvPr id="9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76" y="40105"/>
            <a:ext cx="962877" cy="9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38" y="1251747"/>
            <a:ext cx="10058400" cy="48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09136"/>
            <a:ext cx="10018713" cy="1752599"/>
          </a:xfrm>
        </p:spPr>
        <p:txBody>
          <a:bodyPr/>
          <a:lstStyle/>
          <a:p>
            <a:r>
              <a:rPr lang="he-IL" dirty="0"/>
              <a:t>רישום ותשלום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22" y="1464796"/>
            <a:ext cx="3411654" cy="458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48012" t="5642" r="19499" b="22117"/>
          <a:stretch/>
        </p:blipFill>
        <p:spPr>
          <a:xfrm>
            <a:off x="2179546" y="1464796"/>
            <a:ext cx="3784875" cy="4588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7923" y="6131458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David" pitchFamily="34" charset="-79"/>
                <a:cs typeface="David" pitchFamily="34" charset="-79"/>
                <a:hlinkClick r:id="rId4"/>
              </a:rPr>
              <a:t>www.reshetmofet.org</a:t>
            </a:r>
            <a:endParaRPr lang="en-US" sz="3600" dirty="0"/>
          </a:p>
        </p:txBody>
      </p:sp>
      <p:pic>
        <p:nvPicPr>
          <p:cNvPr id="9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76" y="40105"/>
            <a:ext cx="962877" cy="9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2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</a:t>
            </a:r>
            <a:endParaRPr lang="en-US" dirty="0"/>
          </a:p>
        </p:txBody>
      </p:sp>
      <p:pic>
        <p:nvPicPr>
          <p:cNvPr id="3" name="Picture 2" descr="http://katvanit.co.il/wp-content/uploads/2014/12/%D7%A1%D7%99%D7%9E%D7%A0%D7%99-%D7%A9%D7%90%D7%9C%D7%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7" y="2438399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212862"/>
              </p:ext>
            </p:extLst>
          </p:nvPr>
        </p:nvGraphicFramePr>
        <p:xfrm>
          <a:off x="8445868" y="203480"/>
          <a:ext cx="3639853" cy="170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3162300" imgH="1504950" progId="">
                  <p:embed/>
                </p:oleObj>
              </mc:Choice>
              <mc:Fallback>
                <p:oleObj r:id="rId4" imgW="3162300" imgH="150495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868" y="203480"/>
                        <a:ext cx="3639853" cy="1705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0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אוניברסיטת בר - אילן</a:t>
            </a:r>
            <a:endParaRPr lang="en-US" dirty="0"/>
          </a:p>
        </p:txBody>
      </p:sp>
      <p:pic>
        <p:nvPicPr>
          <p:cNvPr id="4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58" y="2154181"/>
            <a:ext cx="2597772" cy="26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2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1" y="76200"/>
            <a:ext cx="10018713" cy="1752599"/>
          </a:xfrm>
        </p:spPr>
        <p:txBody>
          <a:bodyPr>
            <a:normAutofit/>
          </a:bodyPr>
          <a:lstStyle/>
          <a:p>
            <a:r>
              <a:rPr lang="he-IL" sz="4800" dirty="0"/>
              <a:t>הרציונל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195" y="2069432"/>
            <a:ext cx="10018713" cy="3188368"/>
          </a:xfrm>
        </p:spPr>
        <p:txBody>
          <a:bodyPr/>
          <a:lstStyle/>
          <a:p>
            <a:pPr marL="0" indent="0" algn="just" rtl="1">
              <a:buNone/>
            </a:pPr>
            <a:r>
              <a:rPr lang="he-IL" sz="3600" dirty="0"/>
              <a:t>תכנית מופת באקדמיה פותחה על מנת לקרב תלמידים לעולם האקדמיה ולאפשר לתלמידים מצטיינים לצבור קורסים  אקדמיים, עד לרכישת  תואר ראשון במהלך הלימודים בבית הספר וטרום גיוסם לצה”ל. </a:t>
            </a:r>
            <a:endParaRPr lang="en-US" sz="3600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543" y="0"/>
            <a:ext cx="10018713" cy="1752599"/>
          </a:xfrm>
        </p:spPr>
        <p:txBody>
          <a:bodyPr/>
          <a:lstStyle/>
          <a:p>
            <a:r>
              <a:rPr lang="he-IL" dirty="0"/>
              <a:t>מטרות התוכנית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488" y="1640305"/>
            <a:ext cx="10018713" cy="4712369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2900" dirty="0">
                <a:latin typeface="Arial" pitchFamily="34" charset="0"/>
                <a:cs typeface="Arial" pitchFamily="34" charset="0"/>
              </a:rPr>
              <a:t>לחשוף בפני תלמידי מופת את האקדמיה ולהכין אותם לקראתה.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2900" dirty="0">
                <a:latin typeface="Arial" pitchFamily="34" charset="0"/>
                <a:cs typeface="Arial" pitchFamily="34" charset="0"/>
              </a:rPr>
              <a:t>לתת מענה לכישורים, לסקרנות וליכולות האינטלקטואליות של התלמידים ההישגיים והמצטיינים באמצעות חוויות לימוד אקדמי במקביל למסלול הבית ספרי.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2900" dirty="0">
                <a:latin typeface="Arial" pitchFamily="34" charset="0"/>
                <a:cs typeface="Arial" pitchFamily="34" charset="0"/>
              </a:rPr>
              <a:t>לאפשר לתלמידים מצטיינים בעלי מוטיבציה לימודית גבוהה לצבור קורסים אקדמיים במקביל ללימודים תיכוניים.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2900" dirty="0">
                <a:latin typeface="Arial" pitchFamily="34" charset="0"/>
                <a:cs typeface="Arial" pitchFamily="34" charset="0"/>
              </a:rPr>
              <a:t>לאפשר לתלמידים מצטיינים  לרכוש תואר ראשון במהלך הלימודים, מבלי לפגוע במסגרת הלימודים הבית ספרית.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606" y="0"/>
            <a:ext cx="10018713" cy="1752599"/>
          </a:xfrm>
        </p:spPr>
        <p:txBody>
          <a:bodyPr/>
          <a:lstStyle/>
          <a:p>
            <a:r>
              <a:rPr lang="he-IL" dirty="0"/>
              <a:t>ייחודיות התוכנית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605" y="1752599"/>
            <a:ext cx="10018713" cy="462413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התלמידים נחשפים לאקדמיה ולומדים בקבוצה עם חבריהם לכיתה.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תהליך החשיפה לאקדמיה נעשה באופן הדרגתי, תחילה קורס הכנה ורק לאחר מיכן קורסים מובנים של האוניברסיטה. 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הלימודים מתקיימים תחילה במסגרת כיתתית ולאחר מכן באוניברסיטה (בחלק מהמסלולים)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התלמידים מלווים לאורך כל תהליך הלמידה על-ידי סגל בית ספר ונציגי מופת ונציגי האוניברסיטה.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he-IL" altLang="en-US" b="1" dirty="0">
                <a:cs typeface="Arial" panose="020B0604020202020204" pitchFamily="34" charset="0"/>
              </a:rPr>
              <a:t>מסלול הלימודים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grpSp>
        <p:nvGrpSpPr>
          <p:cNvPr id="5" name="קבוצה 44"/>
          <p:cNvGrpSpPr>
            <a:grpSpLocks/>
          </p:cNvGrpSpPr>
          <p:nvPr/>
        </p:nvGrpSpPr>
        <p:grpSpPr bwMode="auto">
          <a:xfrm>
            <a:off x="9232226" y="1722521"/>
            <a:ext cx="2000250" cy="4929188"/>
            <a:chOff x="6858000" y="1714500"/>
            <a:chExt cx="2000250" cy="4929188"/>
          </a:xfrm>
        </p:grpSpPr>
        <p:grpSp>
          <p:nvGrpSpPr>
            <p:cNvPr id="13331" name="קבוצה 43"/>
            <p:cNvGrpSpPr>
              <a:grpSpLocks/>
            </p:cNvGrpSpPr>
            <p:nvPr/>
          </p:nvGrpSpPr>
          <p:grpSpPr bwMode="auto">
            <a:xfrm>
              <a:off x="6858000" y="1714500"/>
              <a:ext cx="2000250" cy="4929188"/>
              <a:chOff x="6858016" y="1714488"/>
              <a:chExt cx="2000264" cy="4929222"/>
            </a:xfrm>
          </p:grpSpPr>
          <p:grpSp>
            <p:nvGrpSpPr>
              <p:cNvPr id="13333" name="קבוצה 14"/>
              <p:cNvGrpSpPr>
                <a:grpSpLocks/>
              </p:cNvGrpSpPr>
              <p:nvPr/>
            </p:nvGrpSpPr>
            <p:grpSpPr bwMode="auto">
              <a:xfrm>
                <a:off x="6858016" y="1714488"/>
                <a:ext cx="2000264" cy="4929222"/>
                <a:chOff x="5490009" y="0"/>
                <a:chExt cx="2663390" cy="4495800"/>
              </a:xfrm>
            </p:grpSpPr>
            <p:sp>
              <p:nvSpPr>
                <p:cNvPr id="16" name="מלבן מעוגל 15"/>
                <p:cNvSpPr/>
                <p:nvPr/>
              </p:nvSpPr>
              <p:spPr>
                <a:xfrm>
                  <a:off x="5490009" y="0"/>
                  <a:ext cx="2663390" cy="449580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4681519"/>
                    <a:satOff val="-5839"/>
                    <a:lumOff val="1373"/>
                    <a:alphaOff val="0"/>
                  </a:schemeClr>
                </a:fillRef>
                <a:effectRef idx="0">
                  <a:schemeClr val="accent2">
                    <a:hueOff val="4681519"/>
                    <a:satOff val="-5839"/>
                    <a:lumOff val="1373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מלבן 16"/>
                <p:cNvSpPr/>
                <p:nvPr/>
              </p:nvSpPr>
              <p:spPr>
                <a:xfrm>
                  <a:off x="5490009" y="1798320"/>
                  <a:ext cx="2663390" cy="17983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27152" tIns="327152" rIns="327152" bIns="327152" spcCol="1270" anchor="ctr"/>
                <a:lstStyle/>
                <a:p>
                  <a:pPr algn="ctr" defTabSz="20447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he-IL" sz="4600"/>
                </a:p>
              </p:txBody>
            </p:sp>
          </p:grpSp>
          <p:sp>
            <p:nvSpPr>
              <p:cNvPr id="18" name="אליפסה 17"/>
              <p:cNvSpPr/>
              <p:nvPr/>
            </p:nvSpPr>
            <p:spPr>
              <a:xfrm>
                <a:off x="7286644" y="1857364"/>
                <a:ext cx="1143008" cy="114300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fillRef>
              <a:effectRef idx="0">
                <a:schemeClr val="accent2">
                  <a:tint val="50000"/>
                  <a:hueOff val="5002875"/>
                  <a:satOff val="-4473"/>
                  <a:lumOff val="1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he-IL" sz="36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ח'</a:t>
                </a:r>
              </a:p>
            </p:txBody>
          </p:sp>
        </p:grpSp>
        <p:sp>
          <p:nvSpPr>
            <p:cNvPr id="13332" name="TextBox 34"/>
            <p:cNvSpPr txBox="1">
              <a:spLocks noChangeArrowheads="1"/>
            </p:cNvSpPr>
            <p:nvPr/>
          </p:nvSpPr>
          <p:spPr bwMode="auto">
            <a:xfrm>
              <a:off x="6858000" y="3598539"/>
              <a:ext cx="2000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sz="1400" dirty="0"/>
                <a:t>קורס מוכנות לאוניברסיטה</a:t>
              </a:r>
            </a:p>
          </p:txBody>
        </p:sp>
      </p:grpSp>
      <p:grpSp>
        <p:nvGrpSpPr>
          <p:cNvPr id="8" name="קבוצה 48"/>
          <p:cNvGrpSpPr>
            <a:grpSpLocks/>
          </p:cNvGrpSpPr>
          <p:nvPr/>
        </p:nvGrpSpPr>
        <p:grpSpPr bwMode="auto">
          <a:xfrm>
            <a:off x="7037858" y="1722521"/>
            <a:ext cx="3857625" cy="4929188"/>
            <a:chOff x="4643438" y="1719282"/>
            <a:chExt cx="3857652" cy="4929223"/>
          </a:xfrm>
        </p:grpSpPr>
        <p:grpSp>
          <p:nvGrpSpPr>
            <p:cNvPr id="13326" name="קבוצה 11"/>
            <p:cNvGrpSpPr>
              <a:grpSpLocks/>
            </p:cNvGrpSpPr>
            <p:nvPr/>
          </p:nvGrpSpPr>
          <p:grpSpPr bwMode="auto">
            <a:xfrm>
              <a:off x="4643438" y="1719282"/>
              <a:ext cx="3857652" cy="4929223"/>
              <a:chOff x="196805" y="-423834"/>
              <a:chExt cx="5211589" cy="4495800"/>
            </a:xfrm>
          </p:grpSpPr>
          <p:sp>
            <p:nvSpPr>
              <p:cNvPr id="13" name="מלבן מעוגל 12"/>
              <p:cNvSpPr/>
              <p:nvPr/>
            </p:nvSpPr>
            <p:spPr>
              <a:xfrm>
                <a:off x="196805" y="-423834"/>
                <a:ext cx="2704449" cy="44958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מלבן 13"/>
              <p:cNvSpPr/>
              <p:nvPr/>
            </p:nvSpPr>
            <p:spPr>
              <a:xfrm>
                <a:off x="2744693" y="1798727"/>
                <a:ext cx="2663701" cy="17983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27152" tIns="327152" rIns="327152" bIns="327152" spcCol="1270" anchor="ctr"/>
              <a:lstStyle/>
              <a:p>
                <a:pPr algn="ctr" defTabSz="2044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he-IL" sz="4600" dirty="0"/>
              </a:p>
            </p:txBody>
          </p:sp>
        </p:grpSp>
        <p:sp>
          <p:nvSpPr>
            <p:cNvPr id="32" name="אליפסה 31"/>
            <p:cNvSpPr/>
            <p:nvPr/>
          </p:nvSpPr>
          <p:spPr>
            <a:xfrm>
              <a:off x="5072066" y="1857395"/>
              <a:ext cx="1143008" cy="1143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he-IL" sz="3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ט'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97142" y="3616632"/>
            <a:ext cx="1826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en-US" sz="1400" dirty="0"/>
              <a:t>2</a:t>
            </a:r>
            <a:r>
              <a:rPr lang="he-IL" altLang="en-US" sz="1400" b="1" dirty="0"/>
              <a:t> </a:t>
            </a:r>
            <a:r>
              <a:rPr lang="he-IL" altLang="en-US" sz="1400" dirty="0"/>
              <a:t>קורסים אקדמיים  כלליים לצבירה</a:t>
            </a:r>
          </a:p>
          <a:p>
            <a:pPr algn="r" rtl="1" eaLnBrk="1" hangingPunct="1"/>
            <a:endParaRPr lang="he-IL" altLang="en-US" sz="1400" dirty="0"/>
          </a:p>
          <a:p>
            <a:pPr algn="r" rtl="1" eaLnBrk="1" hangingPunct="1"/>
            <a:endParaRPr lang="he-IL" altLang="en-US" sz="1400" dirty="0"/>
          </a:p>
          <a:p>
            <a:pPr algn="r" rtl="1" eaLnBrk="1" hangingPunct="1"/>
            <a:r>
              <a:rPr lang="he-IL" altLang="en-US" sz="1400" dirty="0"/>
              <a:t>לדוגמא: ביוטכנולוגיה</a:t>
            </a:r>
          </a:p>
        </p:txBody>
      </p:sp>
      <p:grpSp>
        <p:nvGrpSpPr>
          <p:cNvPr id="10" name="קבוצה 46"/>
          <p:cNvGrpSpPr>
            <a:grpSpLocks/>
          </p:cNvGrpSpPr>
          <p:nvPr/>
        </p:nvGrpSpPr>
        <p:grpSpPr bwMode="auto">
          <a:xfrm>
            <a:off x="4744279" y="1722521"/>
            <a:ext cx="2001837" cy="4929188"/>
            <a:chOff x="4498987" y="1714500"/>
            <a:chExt cx="2001839" cy="4929188"/>
          </a:xfrm>
        </p:grpSpPr>
        <p:sp>
          <p:nvSpPr>
            <p:cNvPr id="20" name="מלבן מעוגל 19"/>
            <p:cNvSpPr/>
            <p:nvPr/>
          </p:nvSpPr>
          <p:spPr bwMode="auto">
            <a:xfrm>
              <a:off x="4498987" y="1714500"/>
              <a:ext cx="2001839" cy="492918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אליפסה 32"/>
            <p:cNvSpPr/>
            <p:nvPr/>
          </p:nvSpPr>
          <p:spPr bwMode="auto">
            <a:xfrm>
              <a:off x="4927612" y="1857375"/>
              <a:ext cx="1143001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he-IL" sz="3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י'</a:t>
              </a:r>
            </a:p>
          </p:txBody>
        </p:sp>
      </p:grpSp>
      <p:pic>
        <p:nvPicPr>
          <p:cNvPr id="35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21" y="76729"/>
            <a:ext cx="1387642" cy="14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56831" y="1151111"/>
            <a:ext cx="921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מדעי הטבע, מדעי הרוח ומדעי החברה – לא בכל החוגים משתנה משנה לשנה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2549" y="5445208"/>
            <a:ext cx="1079603" cy="1079603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699728" y="3616632"/>
            <a:ext cx="19032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en-US" sz="1400" b="1" dirty="0"/>
              <a:t> </a:t>
            </a:r>
            <a:r>
              <a:rPr lang="en-US" altLang="en-US" sz="1400" b="1" dirty="0"/>
              <a:t>1</a:t>
            </a:r>
            <a:r>
              <a:rPr lang="he-IL" altLang="en-US" sz="1400" b="1" dirty="0"/>
              <a:t> </a:t>
            </a:r>
            <a:r>
              <a:rPr lang="he-IL" altLang="en-US" sz="1400" dirty="0"/>
              <a:t>קורס אקדמי במדעי הטבע (לצבירה)</a:t>
            </a:r>
          </a:p>
          <a:p>
            <a:pPr algn="r" rtl="1" eaLnBrk="1" hangingPunct="1"/>
            <a:endParaRPr lang="he-IL" altLang="en-US" sz="1400" dirty="0"/>
          </a:p>
          <a:p>
            <a:pPr algn="r" rtl="1" eaLnBrk="1" hangingPunct="1"/>
            <a:r>
              <a:rPr lang="he-IL" altLang="en-US" sz="1400" dirty="0"/>
              <a:t>לדוגמא:</a:t>
            </a:r>
          </a:p>
          <a:p>
            <a:pPr algn="r" rtl="1" eaLnBrk="1" hangingPunct="1"/>
            <a:r>
              <a:rPr lang="he-IL" altLang="en-US" sz="1400" dirty="0"/>
              <a:t>מבוא לסטטיסטיקה ומבוא לפיזיקה</a:t>
            </a:r>
          </a:p>
        </p:txBody>
      </p:sp>
      <p:grpSp>
        <p:nvGrpSpPr>
          <p:cNvPr id="41" name="קבוצה 50"/>
          <p:cNvGrpSpPr>
            <a:grpSpLocks/>
          </p:cNvGrpSpPr>
          <p:nvPr/>
        </p:nvGrpSpPr>
        <p:grpSpPr bwMode="auto">
          <a:xfrm>
            <a:off x="-18370" y="1736813"/>
            <a:ext cx="4537626" cy="4929188"/>
            <a:chOff x="214282" y="1714488"/>
            <a:chExt cx="4428616" cy="4929222"/>
          </a:xfrm>
        </p:grpSpPr>
        <p:grpSp>
          <p:nvGrpSpPr>
            <p:cNvPr id="42" name="קבוצה 24"/>
            <p:cNvGrpSpPr>
              <a:grpSpLocks/>
            </p:cNvGrpSpPr>
            <p:nvPr/>
          </p:nvGrpSpPr>
          <p:grpSpPr bwMode="auto">
            <a:xfrm>
              <a:off x="214282" y="1714488"/>
              <a:ext cx="4428616" cy="4929222"/>
              <a:chOff x="1711" y="0"/>
              <a:chExt cx="5892853" cy="4495800"/>
            </a:xfrm>
          </p:grpSpPr>
          <p:sp>
            <p:nvSpPr>
              <p:cNvPr id="45" name="מלבן מעוגל 25"/>
              <p:cNvSpPr/>
              <p:nvPr/>
            </p:nvSpPr>
            <p:spPr>
              <a:xfrm>
                <a:off x="3231163" y="0"/>
                <a:ext cx="2663401" cy="44958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מלבן 26"/>
              <p:cNvSpPr/>
              <p:nvPr/>
            </p:nvSpPr>
            <p:spPr>
              <a:xfrm>
                <a:off x="1711" y="1798320"/>
                <a:ext cx="2663401" cy="17983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27152" tIns="327152" rIns="327152" bIns="327152" spcCol="1270" anchor="ctr"/>
              <a:lstStyle/>
              <a:p>
                <a:pPr algn="ctr" defTabSz="2044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he-IL" sz="4600"/>
              </a:p>
            </p:txBody>
          </p:sp>
        </p:grpSp>
        <p:sp>
          <p:nvSpPr>
            <p:cNvPr id="44" name="אליפסה 33"/>
            <p:cNvSpPr/>
            <p:nvPr/>
          </p:nvSpPr>
          <p:spPr>
            <a:xfrm>
              <a:off x="2737416" y="1857365"/>
              <a:ext cx="1728482" cy="1143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he-IL" sz="3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יא-</a:t>
              </a:r>
              <a:r>
                <a:rPr lang="he-IL" sz="3600" b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יב</a:t>
              </a:r>
              <a:r>
                <a:rPr lang="he-IL" sz="3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'</a:t>
              </a:r>
            </a:p>
          </p:txBody>
        </p:sp>
      </p:grpSp>
      <p:sp>
        <p:nvSpPr>
          <p:cNvPr id="48" name="TextBox 35"/>
          <p:cNvSpPr txBox="1">
            <a:spLocks noChangeArrowheads="1"/>
          </p:cNvSpPr>
          <p:nvPr/>
        </p:nvSpPr>
        <p:spPr bwMode="auto">
          <a:xfrm>
            <a:off x="2491723" y="3616632"/>
            <a:ext cx="2071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en-US" sz="1400" dirty="0"/>
              <a:t>קורסים אקדמיים לצבירה</a:t>
            </a:r>
          </a:p>
        </p:txBody>
      </p:sp>
      <p:sp>
        <p:nvSpPr>
          <p:cNvPr id="49" name="TextBox 35"/>
          <p:cNvSpPr txBox="1">
            <a:spLocks noChangeArrowheads="1"/>
          </p:cNvSpPr>
          <p:nvPr/>
        </p:nvSpPr>
        <p:spPr bwMode="auto">
          <a:xfrm>
            <a:off x="2447172" y="4265568"/>
            <a:ext cx="20716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r" rtl="1" eaLnBrk="1" hangingPunct="1">
              <a:buFont typeface="Wingdings" panose="05000000000000000000" pitchFamily="2" charset="2"/>
              <a:buChar char="q"/>
            </a:pPr>
            <a:r>
              <a:rPr lang="he-IL" altLang="en-US" sz="1400" b="1" dirty="0"/>
              <a:t>מי שצובר מעל 50% </a:t>
            </a:r>
            <a:r>
              <a:rPr lang="he-IL" altLang="en-US" sz="1400" b="1" dirty="0" err="1"/>
              <a:t>מהנ"זים</a:t>
            </a:r>
            <a:r>
              <a:rPr lang="he-IL" altLang="en-US" sz="1400" b="1" dirty="0"/>
              <a:t> יהיה זכאי לדחיית שירות</a:t>
            </a:r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2447172" y="5131462"/>
            <a:ext cx="20716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r" rtl="1" eaLnBrk="1" hangingPunct="1">
              <a:buFont typeface="Wingdings" panose="05000000000000000000" pitchFamily="2" charset="2"/>
              <a:buChar char="q"/>
            </a:pPr>
            <a:r>
              <a:rPr lang="he-IL" altLang="en-US" sz="1400" b="1" dirty="0"/>
              <a:t>מי שצובר את כל השנה הראשונה בחוג </a:t>
            </a:r>
            <a:r>
              <a:rPr lang="he-IL" altLang="en-US" sz="1400" b="1" dirty="0" err="1"/>
              <a:t>מסויים</a:t>
            </a:r>
            <a:r>
              <a:rPr lang="he-IL" altLang="en-US" sz="1400" b="1" dirty="0"/>
              <a:t> יהיה זכאי להתקבל על בסיס הישגי עבר (ללא פסיכומטרי)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7905" y="5427979"/>
            <a:ext cx="1079603" cy="10796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7737" y="5410578"/>
            <a:ext cx="1079603" cy="10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9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604212" y="313146"/>
            <a:ext cx="8766175" cy="990600"/>
          </a:xfrm>
        </p:spPr>
        <p:txBody>
          <a:bodyPr/>
          <a:lstStyle/>
          <a:p>
            <a:pPr algn="r" eaLnBrk="1" hangingPunct="1"/>
            <a:r>
              <a:rPr lang="he-IL" altLang="en-US" dirty="0" err="1">
                <a:cs typeface="Arial" panose="020B0604020202020204" pitchFamily="34" charset="0"/>
              </a:rPr>
              <a:t>תוכנית</a:t>
            </a:r>
            <a:r>
              <a:rPr lang="he-IL" altLang="en-US" dirty="0">
                <a:cs typeface="Arial" panose="020B0604020202020204" pitchFamily="34" charset="0"/>
              </a:rPr>
              <a:t> הלימוד בקורס </a:t>
            </a:r>
            <a:r>
              <a:rPr lang="he-IL" altLang="en-US" dirty="0" err="1">
                <a:cs typeface="Arial" panose="020B0604020202020204" pitchFamily="34" charset="0"/>
              </a:rPr>
              <a:t>מול"א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sz="quarter" idx="1"/>
          </p:nvPr>
        </p:nvSpPr>
        <p:spPr>
          <a:xfrm>
            <a:off x="2358275" y="1963907"/>
            <a:ext cx="8012112" cy="4954587"/>
          </a:xfrm>
        </p:spPr>
        <p:txBody>
          <a:bodyPr>
            <a:normAutofit fontScale="92500" lnSpcReduction="10000"/>
          </a:bodyPr>
          <a:lstStyle/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הכרת העולם האקדמי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שיטות מחקר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קריאה וניתוח של טקסט מדעי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הדרכה וליווי בעבודת מחקר 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הכרות עם תהליכים קוגניטיביים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הקניית מיומנויות למידה 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התמודדות עם מצבי לחץ</a:t>
            </a:r>
          </a:p>
          <a:p>
            <a:pPr marL="609600" indent="-609600" algn="r" rtl="1"/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ניהול זמן אפקטיבי</a:t>
            </a:r>
          </a:p>
          <a:p>
            <a:pPr marL="609600" indent="-609600" algn="r" rtl="1">
              <a:buNone/>
            </a:pPr>
            <a:endParaRPr lang="he-I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r" rtl="1">
              <a:buNone/>
            </a:pPr>
            <a:r>
              <a:rPr lang="he-I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יום ביקור בקמפוס:</a:t>
            </a:r>
          </a:p>
          <a:p>
            <a:pPr marL="609600" indent="-609600" algn="r" rtl="1">
              <a:buNone/>
            </a:pPr>
            <a:r>
              <a:rPr lang="he-IL" altLang="en-US" dirty="0">
                <a:latin typeface="Arial" panose="020B0604020202020204" pitchFamily="34" charset="0"/>
                <a:cs typeface="Arial" panose="020B0604020202020204" pitchFamily="34" charset="0"/>
              </a:rPr>
              <a:t>הכרת הספרייה, המעבדות, סדנאות והרצאות מדעיות</a:t>
            </a:r>
          </a:p>
          <a:p>
            <a:pPr marL="609600" indent="-609600" algn="r" rtl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r" rtl="1">
              <a:buNone/>
            </a:pPr>
            <a:endParaRPr lang="he-I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79" y="57943"/>
            <a:ext cx="1387642" cy="14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3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קבלה </a:t>
            </a:r>
            <a:r>
              <a:rPr lang="he-IL" dirty="0" err="1"/>
              <a:t>למול"א</a:t>
            </a:r>
            <a:endParaRPr lang="en-US" dirty="0"/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7181"/>
              </p:ext>
            </p:extLst>
          </p:nvPr>
        </p:nvGraphicFramePr>
        <p:xfrm>
          <a:off x="3248104" y="2364205"/>
          <a:ext cx="7881938" cy="2225172"/>
        </p:xfrm>
        <a:graphic>
          <a:graphicData uri="http://schemas.openxmlformats.org/drawingml/2006/table">
            <a:tbl>
              <a:tblPr rtl="1"/>
              <a:tblGrid>
                <a:gridCol w="235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קהל היעד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תלמידי כיתה ח' </a:t>
                      </a:r>
                      <a:r>
                        <a:rPr kumimoji="0" lang="he-I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וט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4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תנאי קבלה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85 ומעלה בממוצע ציוני התעודה בכיתה ז' ו ח' 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המלצת המועצה הפדגוגית הבית ספרית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21" y="76729"/>
            <a:ext cx="1387642" cy="14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1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526632" y="268385"/>
            <a:ext cx="9072563" cy="990600"/>
          </a:xfrm>
        </p:spPr>
        <p:txBody>
          <a:bodyPr/>
          <a:lstStyle/>
          <a:p>
            <a:pPr eaLnBrk="1" hangingPunct="1"/>
            <a:r>
              <a:rPr lang="he-IL" altLang="en-US" dirty="0">
                <a:cs typeface="Arial" panose="020B0604020202020204" pitchFamily="34" charset="0"/>
              </a:rPr>
              <a:t>            מסלול מוכנות לאוניברסיטה – </a:t>
            </a:r>
            <a:r>
              <a:rPr lang="he-IL" altLang="en-US" dirty="0" err="1">
                <a:cs typeface="Arial" panose="020B0604020202020204" pitchFamily="34" charset="0"/>
              </a:rPr>
              <a:t>מול"א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6" descr="http://www.kamoha.org.il/wp-content/uploads/2010/01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79" y="57943"/>
            <a:ext cx="1387642" cy="14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63070"/>
              </p:ext>
            </p:extLst>
          </p:nvPr>
        </p:nvGraphicFramePr>
        <p:xfrm>
          <a:off x="2333703" y="1469427"/>
          <a:ext cx="7881938" cy="5290625"/>
        </p:xfrm>
        <a:graphic>
          <a:graphicData uri="http://schemas.openxmlformats.org/drawingml/2006/table">
            <a:tbl>
              <a:tblPr rtl="1"/>
              <a:tblGrid>
                <a:gridCol w="398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9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מפגשים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 (כולל יום מרוכז באוניברסיטה)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1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אורך המפגש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שעות אקדמיות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9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עלות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1,150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שקל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</a:t>
                      </a: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1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תנאי לפתיחת קבוצת </a:t>
                      </a:r>
                      <a:r>
                        <a:rPr kumimoji="0" lang="he-I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מול"א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בבית הספר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תנאי לפתיחת </a:t>
                      </a:r>
                      <a:r>
                        <a:rPr kumimoji="0" lang="he-IL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קורס אקדמי 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בשטח בית הספר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תלמידים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תלמידים</a:t>
                      </a:r>
                      <a:endParaRPr kumimoji="0" 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4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מיקום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בית הספר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למידה מרחוק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למידה היברידית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95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985</TotalTime>
  <Words>372</Words>
  <Application>Microsoft Office PowerPoint</Application>
  <PresentationFormat>מסך רחב</PresentationFormat>
  <Paragraphs>78</Paragraphs>
  <Slides>12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Corbel</vt:lpstr>
      <vt:lpstr>David</vt:lpstr>
      <vt:lpstr>Miriam</vt:lpstr>
      <vt:lpstr>Wingdings</vt:lpstr>
      <vt:lpstr>Parallax</vt:lpstr>
      <vt:lpstr>מופת באקדמיה</vt:lpstr>
      <vt:lpstr>אוניברסיטת בר - אילן</vt:lpstr>
      <vt:lpstr>הרציונל</vt:lpstr>
      <vt:lpstr>מטרות התוכנית</vt:lpstr>
      <vt:lpstr>ייחודיות התוכנית</vt:lpstr>
      <vt:lpstr>מסלול הלימודים</vt:lpstr>
      <vt:lpstr>תוכנית הלימוד בקורס מול"א</vt:lpstr>
      <vt:lpstr>תנאי קבלה למול"א</vt:lpstr>
      <vt:lpstr>            מסלול מוכנות לאוניברסיטה – מול"א</vt:lpstr>
      <vt:lpstr>רישום ותשלום</vt:lpstr>
      <vt:lpstr>רישום ותשלום</vt:lpstr>
      <vt:lpstr>שאלות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מופת באקדמיה</dc:title>
  <dc:creator>owner</dc:creator>
  <cp:lastModifiedBy>user</cp:lastModifiedBy>
  <cp:revision>82</cp:revision>
  <dcterms:created xsi:type="dcterms:W3CDTF">2015-12-17T14:28:32Z</dcterms:created>
  <dcterms:modified xsi:type="dcterms:W3CDTF">2021-11-11T07:34:08Z</dcterms:modified>
</cp:coreProperties>
</file>